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260" r:id="rId2"/>
    <p:sldId id="263" r:id="rId3"/>
    <p:sldId id="272" r:id="rId4"/>
    <p:sldId id="413" r:id="rId5"/>
    <p:sldId id="584" r:id="rId6"/>
    <p:sldId id="585" r:id="rId7"/>
    <p:sldId id="264" r:id="rId8"/>
    <p:sldId id="586" r:id="rId9"/>
    <p:sldId id="587" r:id="rId10"/>
    <p:sldId id="588" r:id="rId11"/>
    <p:sldId id="589" r:id="rId12"/>
    <p:sldId id="571" r:id="rId13"/>
    <p:sldId id="591" r:id="rId14"/>
    <p:sldId id="592" r:id="rId15"/>
    <p:sldId id="593" r:id="rId16"/>
    <p:sldId id="594" r:id="rId17"/>
    <p:sldId id="595" r:id="rId18"/>
    <p:sldId id="596" r:id="rId19"/>
    <p:sldId id="597" r:id="rId20"/>
    <p:sldId id="598" r:id="rId21"/>
    <p:sldId id="599" r:id="rId22"/>
    <p:sldId id="603" r:id="rId23"/>
    <p:sldId id="590" r:id="rId24"/>
    <p:sldId id="600" r:id="rId25"/>
    <p:sldId id="604" r:id="rId26"/>
    <p:sldId id="601" r:id="rId27"/>
    <p:sldId id="602" r:id="rId28"/>
    <p:sldId id="564" r:id="rId29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50" autoAdjust="0"/>
    <p:restoredTop sz="94660"/>
  </p:normalViewPr>
  <p:slideViewPr>
    <p:cSldViewPr snapToGrid="0">
      <p:cViewPr varScale="1">
        <p:scale>
          <a:sx n="94" d="100"/>
          <a:sy n="94" d="100"/>
        </p:scale>
        <p:origin x="451" y="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D983FC-070D-42F5-8F9E-E87B7EE989C3}" type="datetimeFigureOut">
              <a:rPr lang="pt-BR" smtClean="0"/>
              <a:t>21/06/2015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64D52E-E828-4506-A098-FE5C2517EF35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4070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21/06/2015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6652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21/06/2015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7761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21/06/2015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7959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21/06/2015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4161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21/06/2015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8635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21/06/2015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3962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21/06/2015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0680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21/06/2015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0070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21/06/2015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3930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21/06/2015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0187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21/06/2015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9621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727879-2C69-48A3-AD55-3394DC4713EF}" type="datetimeFigureOut">
              <a:rPr lang="pt-BR" smtClean="0"/>
              <a:t>21/06/2015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2595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" Target="slide2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psdgraphics.com/wp-content/uploads/2009/09/abstract-desig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53360"/>
            <a:ext cx="9144000" cy="4121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www.psdgraphics.com/wp-content/uploads/2009/09/abstract-desig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80"/>
          <a:stretch/>
        </p:blipFill>
        <p:spPr bwMode="auto">
          <a:xfrm flipH="1" flipV="1">
            <a:off x="0" y="0"/>
            <a:ext cx="9144000" cy="336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280" y="3935615"/>
            <a:ext cx="596716" cy="64975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63996" y="3954430"/>
            <a:ext cx="54078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Templo Batista Bíblico</a:t>
            </a:r>
            <a:endParaRPr lang="pt-BR" sz="35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2783329"/>
            <a:ext cx="914400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F</a:t>
            </a:r>
            <a:r>
              <a:rPr lang="pt-BR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UNDAMENTOS </a:t>
            </a:r>
            <a:r>
              <a:rPr lang="pt-BR" sz="7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E</a:t>
            </a:r>
            <a:r>
              <a:rPr lang="pt-BR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CLESIOLÓGICOS</a:t>
            </a:r>
            <a:endParaRPr lang="pt-BR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1631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6874990"/>
            <a:chOff x="0" y="0"/>
            <a:chExt cx="9144000" cy="6874990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753360"/>
              <a:ext cx="9144000" cy="41216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480"/>
            <a:stretch/>
          </p:blipFill>
          <p:spPr bwMode="auto">
            <a:xfrm flipH="1" flipV="1">
              <a:off x="0" y="0"/>
              <a:ext cx="9144000" cy="33629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TextBox 9"/>
          <p:cNvSpPr txBox="1"/>
          <p:nvPr/>
        </p:nvSpPr>
        <p:spPr>
          <a:xfrm>
            <a:off x="837220" y="2783329"/>
            <a:ext cx="752454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Sacramentos: Casamento</a:t>
            </a:r>
            <a:endParaRPr lang="pt-BR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826169" y="2447962"/>
            <a:ext cx="351287" cy="351287"/>
            <a:chOff x="2951605" y="2025012"/>
            <a:chExt cx="351287" cy="351287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 rot="16200000">
            <a:off x="826169" y="4165694"/>
            <a:ext cx="351287" cy="351287"/>
            <a:chOff x="2951605" y="2025012"/>
            <a:chExt cx="351287" cy="351287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 flipH="1">
            <a:off x="8010478" y="2445848"/>
            <a:ext cx="351287" cy="351287"/>
            <a:chOff x="2951605" y="2025012"/>
            <a:chExt cx="351287" cy="351287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 rot="5400000" flipH="1">
            <a:off x="8001634" y="4167993"/>
            <a:ext cx="351287" cy="351287"/>
            <a:chOff x="2951605" y="2025012"/>
            <a:chExt cx="351287" cy="351287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2"/>
          <p:cNvSpPr txBox="1"/>
          <p:nvPr/>
        </p:nvSpPr>
        <p:spPr>
          <a:xfrm>
            <a:off x="860464" y="1836967"/>
            <a:ext cx="74670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u="sng" dirty="0" smtClean="0">
                <a:solidFill>
                  <a:schemeClr val="bg2">
                    <a:lumMod val="25000"/>
                  </a:schemeClr>
                </a:solidFill>
              </a:rPr>
              <a:t>Eclesiologia II:</a:t>
            </a:r>
            <a:endParaRPr lang="pt-BR" sz="4000" u="sng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27919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I</a:t>
            </a:r>
            <a:r>
              <a:rPr lang="pt-BR" sz="3500" dirty="0" smtClean="0">
                <a:latin typeface="Arial Rounded MT Bold" panose="020F0704030504030204" pitchFamily="34" charset="0"/>
              </a:rPr>
              <a:t>ntrodução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374432" y="1486353"/>
            <a:ext cx="8474529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Objetivos:</a:t>
            </a:r>
            <a:endParaRPr lang="pt-BR" sz="2900" dirty="0">
              <a:latin typeface="Arial Rounded MT Bold" panose="020F070403050403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00311" y="2197101"/>
            <a:ext cx="8474529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</a:pPr>
            <a:r>
              <a:rPr lang="pt-BR" sz="27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1 – Definir o conceito do matrimônio.</a:t>
            </a:r>
          </a:p>
          <a:p>
            <a:pPr>
              <a:spcBef>
                <a:spcPts val="1800"/>
              </a:spcBef>
            </a:pPr>
            <a:r>
              <a:rPr lang="pt-BR" sz="27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2 – Dar bases teológicas para a compreensão do que é o matrimônio. </a:t>
            </a:r>
          </a:p>
          <a:p>
            <a:pPr>
              <a:spcBef>
                <a:spcPts val="1800"/>
              </a:spcBef>
            </a:pPr>
            <a:r>
              <a:rPr lang="pt-BR" sz="27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3 </a:t>
            </a:r>
            <a:r>
              <a:rPr lang="pt-BR" sz="2700" dirty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– </a:t>
            </a:r>
            <a:r>
              <a:rPr lang="pt-BR" sz="27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Ressaltar a importância do casamento no igreja.</a:t>
            </a:r>
          </a:p>
          <a:p>
            <a:pPr>
              <a:spcBef>
                <a:spcPts val="1800"/>
              </a:spcBef>
            </a:pPr>
            <a:r>
              <a:rPr lang="pt-BR" sz="27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4 – Firmar bases para designar o rito. </a:t>
            </a:r>
            <a:endParaRPr lang="pt-BR" sz="27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642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I</a:t>
            </a:r>
            <a:r>
              <a:rPr lang="pt-BR" sz="3500" dirty="0" smtClean="0">
                <a:latin typeface="Arial Rounded MT Bold" panose="020F0704030504030204" pitchFamily="34" charset="0"/>
              </a:rPr>
              <a:t>ntrodução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334735" y="1413847"/>
            <a:ext cx="888274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/>
              <a:t>O casamento é o principal rito de maturidade </a:t>
            </a:r>
            <a:endParaRPr lang="pt-BR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 smtClean="0"/>
              <a:t>Por </a:t>
            </a:r>
            <a:r>
              <a:rPr lang="pt-BR" sz="2800" dirty="0" smtClean="0"/>
              <a:t>meio dele, </a:t>
            </a:r>
            <a:r>
              <a:rPr lang="pt-BR" sz="2800" dirty="0"/>
              <a:t>a família é </a:t>
            </a:r>
            <a:r>
              <a:rPr lang="pt-BR" sz="2800" dirty="0" smtClean="0"/>
              <a:t>criada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 smtClean="0"/>
              <a:t>A </a:t>
            </a:r>
            <a:r>
              <a:rPr lang="pt-BR" sz="2800" dirty="0"/>
              <a:t>missão original de Deus é </a:t>
            </a:r>
            <a:r>
              <a:rPr lang="pt-BR" sz="2800" dirty="0" smtClean="0"/>
              <a:t>cumprida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 smtClean="0"/>
              <a:t>Simbolismos </a:t>
            </a:r>
            <a:r>
              <a:rPr lang="pt-BR" sz="2800" dirty="0"/>
              <a:t>espirituais são demonstrados. </a:t>
            </a:r>
            <a:endParaRPr lang="pt-BR" sz="2800" b="1" dirty="0"/>
          </a:p>
        </p:txBody>
      </p:sp>
    </p:spTree>
    <p:extLst>
      <p:ext uri="{BB962C8B-B14F-4D97-AF65-F5344CB8AC3E}">
        <p14:creationId xmlns:p14="http://schemas.microsoft.com/office/powerpoint/2010/main" val="179863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I</a:t>
            </a:r>
            <a:r>
              <a:rPr lang="pt-BR" sz="3500" dirty="0" smtClean="0">
                <a:latin typeface="Arial Rounded MT Bold" panose="020F0704030504030204" pitchFamily="34" charset="0"/>
              </a:rPr>
              <a:t>ntrodução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374432" y="1496770"/>
            <a:ext cx="8474528" cy="16498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t-BR" sz="32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O que há de errado com o casamento para os cristãos na atualidade</a:t>
            </a:r>
            <a:r>
              <a:rPr lang="pt-BR" sz="3200" b="1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pt-BR" sz="32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87978" y="2888724"/>
            <a:ext cx="6213022" cy="1673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pt-BR" sz="3200" b="1" i="1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Pouca importância pelo </a:t>
            </a:r>
            <a:r>
              <a:rPr lang="pt-BR" sz="3200" b="1" i="1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pacto</a:t>
            </a:r>
            <a:r>
              <a:rPr lang="pt-BR" sz="3200" b="1" i="1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lvl="1">
              <a:lnSpc>
                <a:spcPct val="107000"/>
              </a:lnSpc>
              <a:spcAft>
                <a:spcPts val="0"/>
              </a:spcAft>
            </a:pPr>
            <a:endParaRPr lang="pt-BR" sz="32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pt-BR" sz="3200" b="1" i="1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Muita importância </a:t>
            </a:r>
            <a:r>
              <a:rPr lang="pt-BR" sz="3200" b="1" i="1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 cerimônia.</a:t>
            </a:r>
            <a:endParaRPr lang="pt-BR" sz="32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915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I</a:t>
            </a:r>
            <a:r>
              <a:rPr lang="pt-BR" sz="3500" dirty="0" smtClean="0">
                <a:latin typeface="Arial Rounded MT Bold" panose="020F0704030504030204" pitchFamily="34" charset="0"/>
              </a:rPr>
              <a:t>ntrodução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374432" y="1496770"/>
            <a:ext cx="8474528" cy="9939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t-BR" sz="2800" b="1" dirty="0" smtClean="0">
                <a:latin typeface="+mj-lt"/>
              </a:rPr>
              <a:t>O </a:t>
            </a:r>
            <a:r>
              <a:rPr lang="pt-BR" sz="2800" b="1" dirty="0">
                <a:latin typeface="+mj-lt"/>
              </a:rPr>
              <a:t>que há de errado com o rito de casamento de forma geral entre os evangélicos?</a:t>
            </a:r>
            <a:endParaRPr lang="pt-BR" sz="28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91936" y="2888724"/>
            <a:ext cx="7715250" cy="1673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pt-BR" sz="3200" b="1" i="1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Padrão cultural.</a:t>
            </a:r>
          </a:p>
          <a:p>
            <a:pPr lvl="1">
              <a:lnSpc>
                <a:spcPct val="107000"/>
              </a:lnSpc>
              <a:spcAft>
                <a:spcPts val="0"/>
              </a:spcAft>
            </a:pPr>
            <a:endParaRPr lang="pt-BR" sz="3200" b="1" i="1" dirty="0">
              <a:solidFill>
                <a:srgbClr val="C00000"/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pt-BR" sz="3200" b="1" i="1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Sem </a:t>
            </a:r>
            <a:r>
              <a:rPr lang="pt-BR" sz="3200" b="1" i="1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representar um rito bíblico. </a:t>
            </a:r>
          </a:p>
        </p:txBody>
      </p:sp>
    </p:spTree>
    <p:extLst>
      <p:ext uri="{BB962C8B-B14F-4D97-AF65-F5344CB8AC3E}">
        <p14:creationId xmlns:p14="http://schemas.microsoft.com/office/powerpoint/2010/main" val="450042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34735" y="280608"/>
            <a:ext cx="85561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3500" dirty="0" smtClean="0">
                <a:latin typeface="Arial Rounded MT Bold" panose="020F0704030504030204" pitchFamily="34" charset="0"/>
              </a:rPr>
              <a:t>O casamento é parte do plano de Deus para o homem.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1710422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603031" y="2234937"/>
            <a:ext cx="7904154" cy="29738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pt-BR" sz="3500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“O casamento é a decisão mais importante na vida do homem – dele depende todas as outras. Se </a:t>
            </a:r>
            <a:r>
              <a:rPr lang="pt-BR" sz="3500" dirty="0" smtClean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 bem-sucedido</a:t>
            </a:r>
            <a:r>
              <a:rPr lang="pt-BR" sz="3500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bem-sucederá, se mal, é cisterna sem água, não adianta cavar”.  </a:t>
            </a:r>
            <a:endParaRPr lang="pt-BR" sz="3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0282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34735" y="280608"/>
            <a:ext cx="85561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3500" dirty="0" smtClean="0">
                <a:latin typeface="Arial Rounded MT Bold" panose="020F0704030504030204" pitchFamily="34" charset="0"/>
              </a:rPr>
              <a:t>O casamento é parte do plano de Deus para o homem.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1710422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374432" y="1939287"/>
            <a:ext cx="5466496" cy="595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t-BR" sz="3200" b="1" u="sng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Intenção original (Gn 1.27-28)</a:t>
            </a:r>
            <a:endParaRPr lang="pt-BR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04107" y="3519922"/>
            <a:ext cx="8939893" cy="333807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pt-BR" sz="2800" dirty="0" smtClean="0">
                <a:solidFill>
                  <a:schemeClr val="tx1"/>
                </a:solidFill>
                <a:latin typeface="+mj-lt"/>
              </a:rPr>
              <a:t>27 Criou </a:t>
            </a:r>
            <a:r>
              <a:rPr lang="pt-BR" sz="2800" dirty="0">
                <a:solidFill>
                  <a:schemeClr val="tx1"/>
                </a:solidFill>
                <a:latin typeface="+mj-lt"/>
              </a:rPr>
              <a:t>Deus, pois, o homem à sua imagem, à imagem de Deus o criou; homem e mulher os criou.</a:t>
            </a:r>
          </a:p>
          <a:p>
            <a:r>
              <a:rPr lang="pt-BR" sz="2800" dirty="0">
                <a:solidFill>
                  <a:schemeClr val="tx1"/>
                </a:solidFill>
                <a:latin typeface="+mj-lt"/>
              </a:rPr>
              <a:t>28  E Deus os abençoou e lhes disse: Sede fecundos, multiplicai-vos, enchei a terra e sujeitai-a; dominai sobre os peixes do mar, sobre as aves dos céus e sobre todo animal que rasteja pela terra.</a:t>
            </a:r>
          </a:p>
        </p:txBody>
      </p:sp>
    </p:spTree>
    <p:extLst>
      <p:ext uri="{BB962C8B-B14F-4D97-AF65-F5344CB8AC3E}">
        <p14:creationId xmlns:p14="http://schemas.microsoft.com/office/powerpoint/2010/main" val="3511184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34735" y="280608"/>
            <a:ext cx="85561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3500" dirty="0" smtClean="0">
                <a:latin typeface="Arial Rounded MT Bold" panose="020F0704030504030204" pitchFamily="34" charset="0"/>
              </a:rPr>
              <a:t>O casamento é parte do plano de Deus para o homem.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1710422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374432" y="1939287"/>
            <a:ext cx="5466496" cy="595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t-BR" sz="3200" b="1" u="sng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Intenção original (Gn 1.27-28)</a:t>
            </a:r>
            <a:endParaRPr lang="pt-BR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04107" y="3519922"/>
            <a:ext cx="8939893" cy="333807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pt-BR" sz="2800" dirty="0" smtClean="0">
                <a:solidFill>
                  <a:schemeClr val="tx1"/>
                </a:solidFill>
                <a:latin typeface="+mj-lt"/>
              </a:rPr>
              <a:t>27 Criou </a:t>
            </a:r>
            <a:r>
              <a:rPr lang="pt-BR" sz="2800" dirty="0">
                <a:solidFill>
                  <a:schemeClr val="tx1"/>
                </a:solidFill>
                <a:latin typeface="+mj-lt"/>
              </a:rPr>
              <a:t>Deus, pois, o homem à sua imagem, à imagem de Deus o criou; homem e mulher os criou.</a:t>
            </a:r>
          </a:p>
          <a:p>
            <a:r>
              <a:rPr lang="pt-BR" sz="2800" dirty="0">
                <a:solidFill>
                  <a:schemeClr val="tx1"/>
                </a:solidFill>
                <a:latin typeface="+mj-lt"/>
              </a:rPr>
              <a:t>28  E Deus </a:t>
            </a:r>
            <a:r>
              <a:rPr lang="pt-BR" sz="2800" u="sng" dirty="0">
                <a:solidFill>
                  <a:srgbClr val="C00000"/>
                </a:solidFill>
                <a:latin typeface="+mj-lt"/>
              </a:rPr>
              <a:t>os abençoou e lhes disse</a:t>
            </a:r>
            <a:r>
              <a:rPr lang="pt-BR" sz="2800" dirty="0">
                <a:solidFill>
                  <a:schemeClr val="tx1"/>
                </a:solidFill>
                <a:latin typeface="+mj-lt"/>
              </a:rPr>
              <a:t>: Sede fecundos, multiplicai-vos, enchei a terra e sujeitai-a; dominai sobre os peixes do mar, sobre as aves dos céus e sobre todo animal que rasteja pela terra.</a:t>
            </a:r>
          </a:p>
        </p:txBody>
      </p:sp>
    </p:spTree>
    <p:extLst>
      <p:ext uri="{BB962C8B-B14F-4D97-AF65-F5344CB8AC3E}">
        <p14:creationId xmlns:p14="http://schemas.microsoft.com/office/powerpoint/2010/main" val="4191622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34735" y="280608"/>
            <a:ext cx="85561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3500" dirty="0" smtClean="0">
                <a:latin typeface="Arial Rounded MT Bold" panose="020F0704030504030204" pitchFamily="34" charset="0"/>
              </a:rPr>
              <a:t>O casamento é parte do plano de Deus para o homem.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1710422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85722" y="4555671"/>
            <a:ext cx="8939893" cy="220419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pt-BR" sz="2800" dirty="0">
                <a:solidFill>
                  <a:schemeClr val="tx1"/>
                </a:solidFill>
                <a:latin typeface="+mj-lt"/>
              </a:rPr>
              <a:t>Então, formou o SENHOR Deus ao homem do pó da terra e lhe soprou nas narinas o fôlego de vida, e o homem passou a ser alma vivente.</a:t>
            </a:r>
          </a:p>
        </p:txBody>
      </p:sp>
      <p:sp>
        <p:nvSpPr>
          <p:cNvPr id="2" name="Rectangle 1"/>
          <p:cNvSpPr/>
          <p:nvPr/>
        </p:nvSpPr>
        <p:spPr>
          <a:xfrm>
            <a:off x="334735" y="1939287"/>
            <a:ext cx="5389745" cy="595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t-BR" sz="3200" b="1" u="sng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Homem em desenvolvimento </a:t>
            </a:r>
            <a:endParaRPr lang="pt-BR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36813" y="2681935"/>
            <a:ext cx="8196943" cy="8973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pt-BR" sz="2500" b="1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Gn 2.7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Deus formou Adão, em primeira instância, do solo. O homem estava completo, mas a narrativa ainda não. </a:t>
            </a:r>
            <a:endParaRPr lang="pt-BR" sz="2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9539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34735" y="280608"/>
            <a:ext cx="85561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3500" dirty="0" smtClean="0">
                <a:latin typeface="Arial Rounded MT Bold" panose="020F0704030504030204" pitchFamily="34" charset="0"/>
              </a:rPr>
              <a:t>O casamento é parte do plano de Deus para o homem.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1710422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334735" y="1939287"/>
            <a:ext cx="5389745" cy="595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t-BR" sz="3200" b="1" u="sng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Homem em desenvolvimento </a:t>
            </a:r>
            <a:endParaRPr lang="pt-BR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36813" y="2681935"/>
            <a:ext cx="8196943" cy="8973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pt-BR" sz="2500" b="1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Gn 2.7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Deus formou Adão, em primeira instância, do solo. O homem estava completo, mas a narrativa ainda não. </a:t>
            </a:r>
            <a:endParaRPr lang="pt-BR" sz="2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36813" y="3517951"/>
            <a:ext cx="8196943" cy="915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pt-BR" sz="2500" b="1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Gn 2.21-22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Depois de certo tempo, com parte da matéria retirada de Adão, Eva foi formada. </a:t>
            </a:r>
            <a:endParaRPr lang="pt-BR" sz="2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5722" y="59735"/>
            <a:ext cx="8939893" cy="220419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pt-BR" sz="2800" dirty="0" smtClean="0">
                <a:solidFill>
                  <a:schemeClr val="tx1"/>
                </a:solidFill>
                <a:latin typeface="+mj-lt"/>
              </a:rPr>
              <a:t>21 Então</a:t>
            </a:r>
            <a:r>
              <a:rPr lang="pt-BR" sz="2800" dirty="0">
                <a:solidFill>
                  <a:schemeClr val="tx1"/>
                </a:solidFill>
                <a:latin typeface="+mj-lt"/>
              </a:rPr>
              <a:t>, o SENHOR Deus fez cair pesado sono sobre o homem, e este adormeceu; tomou uma das suas costelas e fechou o lugar com carne.</a:t>
            </a:r>
          </a:p>
          <a:p>
            <a:r>
              <a:rPr lang="pt-BR" sz="2800" dirty="0">
                <a:solidFill>
                  <a:schemeClr val="tx1"/>
                </a:solidFill>
                <a:latin typeface="+mj-lt"/>
              </a:rPr>
              <a:t>22  E a costela que o SENHOR Deus tomara ao homem, transformou-a numa mulher e lha trouxe.</a:t>
            </a:r>
          </a:p>
        </p:txBody>
      </p:sp>
      <p:sp>
        <p:nvSpPr>
          <p:cNvPr id="5" name="Rectangle 4"/>
          <p:cNvSpPr/>
          <p:nvPr/>
        </p:nvSpPr>
        <p:spPr>
          <a:xfrm>
            <a:off x="628650" y="4608567"/>
            <a:ext cx="8482692" cy="13272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pt-BR" sz="2500" b="1" i="1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Conclusão do homem</a:t>
            </a:r>
            <a:r>
              <a:rPr lang="pt-BR" sz="2500" i="1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ela é parte de mim. </a:t>
            </a:r>
            <a:r>
              <a:rPr lang="pt-BR" sz="2500" b="1" i="1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Gn 2.23</a:t>
            </a:r>
            <a:endParaRPr lang="pt-BR" sz="25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pt-BR" sz="2500" b="1" i="1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Conclusão de Deus</a:t>
            </a:r>
            <a:r>
              <a:rPr lang="pt-BR" sz="2500" i="1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os homens precisam entender o mesmo e se casarem, </a:t>
            </a:r>
            <a:r>
              <a:rPr lang="pt-BR" sz="2500" i="1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só então, </a:t>
            </a:r>
            <a:r>
              <a:rPr lang="pt-BR" sz="2500" i="1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serão completos novamente. </a:t>
            </a:r>
            <a:r>
              <a:rPr lang="pt-BR" sz="2500" b="1" i="1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Gn 2.24</a:t>
            </a:r>
            <a:endParaRPr lang="pt-BR" sz="2500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3045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 animBg="1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3500" dirty="0" smtClean="0">
                <a:latin typeface="Arial Rounded MT Bold" panose="020F0704030504030204" pitchFamily="34" charset="0"/>
              </a:rPr>
              <a:t>O casamento conceitual.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469238" y="1346047"/>
            <a:ext cx="3702167" cy="595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t-BR" sz="3200" b="1" u="sng" dirty="0">
                <a:solidFill>
                  <a:srgbClr val="40404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Conceito histórico. </a:t>
            </a:r>
            <a:endParaRPr lang="pt-BR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4735" y="2493744"/>
            <a:ext cx="8139794" cy="22956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9580" indent="449580">
              <a:lnSpc>
                <a:spcPct val="107000"/>
              </a:lnSpc>
              <a:spcAft>
                <a:spcPts val="0"/>
              </a:spcAft>
            </a:pP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 síntese natural, o casamento é qualquer união, em forma de lei ou não, entre um homem e uma mulher, onde há relacionamento sexual e procriação opcional. Tem sido assim desde as mais remotas historias conhecidas. </a:t>
            </a:r>
            <a:endParaRPr lang="pt-BR" sz="27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234055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3500" dirty="0" smtClean="0">
                <a:latin typeface="Arial Rounded MT Bold" panose="020F0704030504030204" pitchFamily="34" charset="0"/>
              </a:rPr>
              <a:t>O casamento conceitual.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334735" y="1156371"/>
            <a:ext cx="6913111" cy="595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t-BR" sz="3200" b="1" u="sng" dirty="0">
                <a:solidFill>
                  <a:srgbClr val="40404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Conceito de casamento na lei comum. </a:t>
            </a:r>
            <a:endParaRPr lang="pt-BR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18457" y="2493744"/>
            <a:ext cx="7192736" cy="2150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449580" algn="just">
              <a:lnSpc>
                <a:spcPct val="107000"/>
              </a:lnSpc>
              <a:spcAft>
                <a:spcPts val="0"/>
              </a:spcAft>
            </a:pP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 casamento legalizado mais aceito 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até hoje é 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 contrato de 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consubstanciação. 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Independe de cerimônia religiosa ou 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civil, foi 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comum na época das conquistas das fronteiras da America do Norte e pôs fim a uma série de problemas sociais. </a:t>
            </a:r>
            <a:endParaRPr lang="pt-BR" sz="2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2324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3500" dirty="0" smtClean="0">
                <a:latin typeface="Arial Rounded MT Bold" panose="020F0704030504030204" pitchFamily="34" charset="0"/>
              </a:rPr>
              <a:t>O casamento conceitual.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374432" y="1300192"/>
            <a:ext cx="4913204" cy="595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pt-BR" sz="3200" b="1" u="sng" dirty="0">
                <a:solidFill>
                  <a:srgbClr val="40404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Conceito histórico-bíblico. </a:t>
            </a:r>
            <a:endParaRPr lang="pt-BR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26788" y="2130878"/>
            <a:ext cx="8310118" cy="3281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pt-BR" sz="2700" b="1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primeira menção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 casamento foi obviamente entre Adão e Eva – </a:t>
            </a:r>
            <a:r>
              <a:rPr lang="pt-BR" sz="2700" b="1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Gn 2.18-25.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Os antepassados dos Semitas observaram a pratica dessa união. </a:t>
            </a:r>
            <a:endParaRPr lang="pt-BR" sz="27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pt-BR" sz="2700" b="1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Para antropólogos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sem aceitação da bíblia o casamento é mais remoto </a:t>
            </a: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 que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 pode pensar. Está intrínseco na natureza do homem o ato de </a:t>
            </a: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juntar-se,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viver monogamicamente e procriar. </a:t>
            </a:r>
            <a:endParaRPr lang="pt-BR" sz="27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4740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3500" dirty="0" smtClean="0">
                <a:latin typeface="Arial Rounded MT Bold" panose="020F0704030504030204" pitchFamily="34" charset="0"/>
              </a:rPr>
              <a:t>O casamento conceitual.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374432" y="1300192"/>
            <a:ext cx="4913204" cy="595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pt-BR" sz="3200" b="1" u="sng" dirty="0">
                <a:solidFill>
                  <a:srgbClr val="40404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Conceito histórico-bíblico. </a:t>
            </a:r>
            <a:endParaRPr lang="pt-BR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99474" y="2411487"/>
            <a:ext cx="8310118" cy="239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600"/>
              </a:spcAft>
            </a:pPr>
            <a:r>
              <a:rPr lang="pt-BR" sz="2700" b="1" dirty="0" smtClean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3. Os </a:t>
            </a:r>
            <a:r>
              <a:rPr lang="pt-BR" sz="2700" b="1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hebreus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incorporaram ao seu entendimento costumes matrimoniais de outras culturas pré-semíticas. Em sua lei há </a:t>
            </a: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influencia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arameus, amorreus, elemitas, babilônicos, hititas e hurranianos</a:t>
            </a: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lvl="0" algn="just">
              <a:lnSpc>
                <a:spcPct val="107000"/>
              </a:lnSpc>
              <a:spcAft>
                <a:spcPts val="600"/>
              </a:spcAft>
            </a:pP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pt-BR" sz="27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5607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3500" dirty="0" smtClean="0">
                <a:latin typeface="Arial Rounded MT Bold" panose="020F0704030504030204" pitchFamily="34" charset="0"/>
              </a:rPr>
              <a:t>O casamento conceitual.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374432" y="1300192"/>
            <a:ext cx="4913204" cy="595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pt-BR" sz="3200" b="1" u="sng" dirty="0">
                <a:solidFill>
                  <a:srgbClr val="40404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Conceito histórico-bíblico. </a:t>
            </a:r>
            <a:endParaRPr lang="pt-BR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34735" y="2365632"/>
            <a:ext cx="8310118" cy="22956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600"/>
              </a:spcAft>
            </a:pPr>
            <a:r>
              <a:rPr lang="pt-BR" sz="2700" b="1" dirty="0" smtClean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4. Formas </a:t>
            </a:r>
            <a:r>
              <a:rPr lang="pt-BR" sz="2700" b="1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tribais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O homem deve trabalhar em prol de sua </a:t>
            </a: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noiva e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 beneficio </a:t>
            </a: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tribo dela. Depois do </a:t>
            </a: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casamento,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ele deve permanecer na </a:t>
            </a: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tribo e os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filhos do casal tornam-se membros da tribo. O casamento de Jacó com Raquel e Lia foi assim – </a:t>
            </a:r>
            <a:r>
              <a:rPr lang="pt-BR" sz="2700" b="1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Gn 29.28.</a:t>
            </a:r>
            <a:endParaRPr lang="pt-BR" sz="27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6314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3500" dirty="0" smtClean="0">
                <a:latin typeface="Arial Rounded MT Bold" panose="020F0704030504030204" pitchFamily="34" charset="0"/>
              </a:rPr>
              <a:t>O casamento conceitual.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374432" y="1300192"/>
            <a:ext cx="4913204" cy="595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pt-BR" sz="3200" b="1" u="sng" dirty="0">
                <a:solidFill>
                  <a:srgbClr val="40404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Conceito histórico-bíblico. </a:t>
            </a:r>
            <a:endParaRPr lang="pt-BR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34735" y="2365632"/>
            <a:ext cx="8310118" cy="25622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600"/>
              </a:spcAft>
            </a:pPr>
            <a:r>
              <a:rPr lang="pt-BR" sz="2500" b="1" dirty="0" smtClean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5. O </a:t>
            </a:r>
            <a:r>
              <a:rPr lang="pt-BR" sz="2500" b="1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Noivado 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Era quase indissolúvel pois fazia parte de um contrato. A noiva já era chamada de esposa - Gn 19.21; Dt 22.23,24; Mt 1.18,20.  Um noivo também era chamado de esposo JL 1.8; Mt 1.19. Havia formas de se anular o noivado, 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mas isso 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traria conseqüências sob o código de Hamurabi – Mt 1.18-25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pt-BR" sz="2500" dirty="0">
              <a:latin typeface="Calibri Light" panose="020F03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7317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3500" dirty="0" smtClean="0">
                <a:latin typeface="Arial Rounded MT Bold" panose="020F0704030504030204" pitchFamily="34" charset="0"/>
              </a:rPr>
              <a:t>O casamento conceitual.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374432" y="1300192"/>
            <a:ext cx="4913204" cy="595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pt-BR" sz="3200" b="1" u="sng" dirty="0">
                <a:solidFill>
                  <a:srgbClr val="40404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Conceito histórico-bíblico. </a:t>
            </a:r>
            <a:endParaRPr lang="pt-BR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34735" y="2365632"/>
            <a:ext cx="8310118" cy="22956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600"/>
              </a:spcAft>
            </a:pPr>
            <a:r>
              <a:rPr lang="pt-BR" sz="2600" b="1" dirty="0" smtClean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6. O </a:t>
            </a:r>
            <a:r>
              <a:rPr lang="pt-BR" sz="2600" b="1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contrato –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Um noivo poderia escolher a esposa, mas a família era quem negociava </a:t>
            </a:r>
            <a:r>
              <a:rPr lang="pt-BR" sz="2600" b="1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Gn 34. 4,8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Os desejos da mulher não eram ignorados </a:t>
            </a:r>
            <a:r>
              <a:rPr lang="pt-BR" sz="2600" b="1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Gn 24.58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Um jovem poderia realizar o contrato de casamento e ter ainda sete anos para preparar o dote ou o casamento. </a:t>
            </a:r>
          </a:p>
        </p:txBody>
      </p:sp>
    </p:spTree>
    <p:extLst>
      <p:ext uri="{BB962C8B-B14F-4D97-AF65-F5344CB8AC3E}">
        <p14:creationId xmlns:p14="http://schemas.microsoft.com/office/powerpoint/2010/main" val="2575865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3500" dirty="0" smtClean="0">
                <a:latin typeface="Arial Rounded MT Bold" panose="020F0704030504030204" pitchFamily="34" charset="0"/>
              </a:rPr>
              <a:t>O casamento conceitual.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374432" y="1300192"/>
            <a:ext cx="4913204" cy="595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pt-BR" sz="3200" b="1" u="sng" dirty="0">
                <a:solidFill>
                  <a:srgbClr val="40404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Conceito histórico-bíblico. </a:t>
            </a:r>
            <a:endParaRPr lang="pt-BR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34735" y="1941090"/>
            <a:ext cx="8310118" cy="948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600"/>
              </a:spcAft>
            </a:pPr>
            <a:r>
              <a:rPr lang="pt-BR" sz="2600" b="1" dirty="0" smtClean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7. O </a:t>
            </a:r>
            <a:r>
              <a:rPr lang="pt-BR" sz="2600" b="1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dia do casamento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Havia uma cerimônia, podia ser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pública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ou particular.</a:t>
            </a:r>
          </a:p>
        </p:txBody>
      </p:sp>
      <p:sp>
        <p:nvSpPr>
          <p:cNvPr id="3" name="Rectangle 2"/>
          <p:cNvSpPr/>
          <p:nvPr/>
        </p:nvSpPr>
        <p:spPr>
          <a:xfrm>
            <a:off x="563336" y="3006530"/>
            <a:ext cx="8327571" cy="2463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pt-BR" sz="24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Envolvia vestes nupciais - </a:t>
            </a:r>
            <a:r>
              <a:rPr lang="pt-BR" sz="2400" b="1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Sl 45.13-14</a:t>
            </a:r>
            <a:r>
              <a:rPr lang="pt-BR" sz="24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pt-BR" sz="2400" dirty="0">
              <a:solidFill>
                <a:srgbClr val="C00000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pt-BR" sz="24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A noiva volvia-se de jóias, cobria o rosto com o véu e mantinha todo o corpo coberto até a noite de núpcias. </a:t>
            </a:r>
            <a:endParaRPr lang="pt-BR" sz="2400" dirty="0">
              <a:solidFill>
                <a:srgbClr val="C00000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pt-BR" sz="24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O noivo tinha um amigo especial chamado de mestre-sala. </a:t>
            </a:r>
            <a:endParaRPr lang="pt-BR" sz="2400" dirty="0">
              <a:solidFill>
                <a:srgbClr val="C00000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pt-BR" sz="24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A noiva esperava o noivo. O noivo entrava para tomar sua esposa</a:t>
            </a:r>
            <a:r>
              <a:rPr lang="pt-BR" sz="24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pt-BR" sz="2400" dirty="0">
              <a:solidFill>
                <a:srgbClr val="C00000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7788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3500" dirty="0" smtClean="0">
                <a:latin typeface="Arial Rounded MT Bold" panose="020F0704030504030204" pitchFamily="34" charset="0"/>
              </a:rPr>
              <a:t>O casamento conceitual.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374432" y="1300192"/>
            <a:ext cx="4913204" cy="595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pt-BR" sz="3200" b="1" u="sng" dirty="0">
                <a:solidFill>
                  <a:srgbClr val="40404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Conceito histórico-bíblico. </a:t>
            </a:r>
            <a:endParaRPr lang="pt-BR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34735" y="1941090"/>
            <a:ext cx="8310118" cy="948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600"/>
              </a:spcAft>
            </a:pPr>
            <a:r>
              <a:rPr lang="pt-BR" sz="2600" b="1" dirty="0" smtClean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7. O </a:t>
            </a:r>
            <a:r>
              <a:rPr lang="pt-BR" sz="2600" b="1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dia do casamento – Havia uma cerimônia, podia ser </a:t>
            </a:r>
            <a:r>
              <a:rPr lang="pt-BR" sz="2600" b="1" dirty="0" smtClean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pública </a:t>
            </a:r>
            <a:r>
              <a:rPr lang="pt-BR" sz="2600" b="1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ou particular.</a:t>
            </a:r>
          </a:p>
        </p:txBody>
      </p:sp>
      <p:sp>
        <p:nvSpPr>
          <p:cNvPr id="3" name="Rectangle 2"/>
          <p:cNvSpPr/>
          <p:nvPr/>
        </p:nvSpPr>
        <p:spPr>
          <a:xfrm>
            <a:off x="449035" y="3006530"/>
            <a:ext cx="8327571" cy="2068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pt-BR" sz="24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Havia </a:t>
            </a:r>
            <a:r>
              <a:rPr lang="pt-BR" sz="24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muita dança e vinho. Os convidados usavam vestes festivais. </a:t>
            </a:r>
            <a:endParaRPr lang="pt-BR" sz="2400" dirty="0">
              <a:solidFill>
                <a:srgbClr val="C00000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pt-BR" sz="24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Não se costumava rejeitar </a:t>
            </a:r>
            <a:r>
              <a:rPr lang="pt-BR" sz="24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um convite de </a:t>
            </a:r>
            <a:r>
              <a:rPr lang="pt-BR" sz="24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casamento, pois </a:t>
            </a:r>
            <a:r>
              <a:rPr lang="pt-BR" sz="24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era </a:t>
            </a:r>
            <a:r>
              <a:rPr lang="pt-BR" sz="24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uma questão </a:t>
            </a:r>
            <a:r>
              <a:rPr lang="pt-BR" sz="24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muito séria - </a:t>
            </a:r>
            <a:r>
              <a:rPr lang="pt-BR" sz="2400" b="1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Mt 22.7</a:t>
            </a:r>
            <a:endParaRPr lang="pt-BR" sz="2400" dirty="0">
              <a:solidFill>
                <a:srgbClr val="C00000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pt-BR" sz="24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A festa </a:t>
            </a:r>
            <a:r>
              <a:rPr lang="pt-BR" sz="24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de casamento </a:t>
            </a:r>
            <a:r>
              <a:rPr lang="pt-BR" sz="24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poderia </a:t>
            </a:r>
            <a:r>
              <a:rPr lang="pt-BR" sz="24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durar até sete dias. </a:t>
            </a:r>
            <a:endParaRPr lang="pt-BR" sz="2400" dirty="0">
              <a:solidFill>
                <a:srgbClr val="C00000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8077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3500" dirty="0" smtClean="0">
                <a:latin typeface="Arial Rounded MT Bold" panose="020F0704030504030204" pitchFamily="34" charset="0"/>
              </a:rPr>
              <a:t>O casamento conceitual.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374432" y="1300192"/>
            <a:ext cx="4913204" cy="595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pt-BR" sz="3200" b="1" u="sng" dirty="0">
                <a:solidFill>
                  <a:srgbClr val="40404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Conceito histórico-bíblico. </a:t>
            </a:r>
            <a:endParaRPr lang="pt-BR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34735" y="1941090"/>
            <a:ext cx="8310118" cy="948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600"/>
              </a:spcAft>
            </a:pPr>
            <a:r>
              <a:rPr lang="pt-BR" sz="2600" b="1" dirty="0" smtClean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7. O </a:t>
            </a:r>
            <a:r>
              <a:rPr lang="pt-BR" sz="2600" b="1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dia do casamento – Havia uma cerimônia, podia ser </a:t>
            </a:r>
            <a:r>
              <a:rPr lang="pt-BR" sz="2600" b="1" dirty="0" smtClean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pública </a:t>
            </a:r>
            <a:r>
              <a:rPr lang="pt-BR" sz="2600" b="1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ou particular.</a:t>
            </a:r>
          </a:p>
        </p:txBody>
      </p:sp>
      <p:sp>
        <p:nvSpPr>
          <p:cNvPr id="3" name="Rectangle 2"/>
          <p:cNvSpPr/>
          <p:nvPr/>
        </p:nvSpPr>
        <p:spPr>
          <a:xfrm>
            <a:off x="449035" y="3006530"/>
            <a:ext cx="8327571" cy="16730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"/>
            </a:pPr>
            <a:r>
              <a:rPr lang="pt-BR" sz="24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Uma </a:t>
            </a:r>
            <a:r>
              <a:rPr lang="pt-BR" sz="24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câmara nupcial </a:t>
            </a:r>
            <a:r>
              <a:rPr lang="pt-BR" sz="24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era colocada para </a:t>
            </a:r>
            <a:r>
              <a:rPr lang="pt-BR" sz="24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que os noivos consumassem o casamento com o sexo durante a festa. Após o relacionamento sexual, após o coito, o noivo exibia o lençol manchado com sangue para provar a virgindade da moça. </a:t>
            </a:r>
            <a:endParaRPr lang="pt-BR" sz="2400" dirty="0">
              <a:solidFill>
                <a:srgbClr val="C00000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5782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psdgraphics.com/wp-content/uploads/2009/09/abstract-design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53360"/>
            <a:ext cx="9144000" cy="4121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www.psdgraphics.com/wp-content/uploads/2009/09/abstract-design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80"/>
          <a:stretch/>
        </p:blipFill>
        <p:spPr bwMode="auto">
          <a:xfrm flipH="1" flipV="1">
            <a:off x="0" y="0"/>
            <a:ext cx="9144000" cy="336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49036" y="506186"/>
            <a:ext cx="8376557" cy="604973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005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3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 </a:t>
            </a:r>
            <a:r>
              <a:rPr lang="pt-BR" sz="3500" dirty="0" smtClean="0">
                <a:latin typeface="Arial Rounded MT Bold" panose="020F0704030504030204" pitchFamily="34" charset="0"/>
              </a:rPr>
              <a:t>O casamento – pacto conceitual.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374432" y="1282907"/>
            <a:ext cx="88827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b="1" dirty="0" smtClean="0"/>
              <a:t>O que torna o homem casado?</a:t>
            </a:r>
            <a:endParaRPr lang="pt-BR" sz="2800" dirty="0"/>
          </a:p>
        </p:txBody>
      </p:sp>
      <p:sp>
        <p:nvSpPr>
          <p:cNvPr id="2" name="Rectangle 1"/>
          <p:cNvSpPr/>
          <p:nvPr/>
        </p:nvSpPr>
        <p:spPr>
          <a:xfrm>
            <a:off x="555171" y="2130878"/>
            <a:ext cx="7788729" cy="32045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t-BR" sz="2700" b="1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Sexo -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 sexo é o casamento. Se houve relacionamento sexual está casado</a:t>
            </a: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endParaRPr lang="pt-BR" sz="27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t-BR" sz="2700" b="1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Cartório -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 registro no cartório é o casamento. </a:t>
            </a:r>
            <a:endParaRPr lang="pt-BR" sz="2700" dirty="0" smtClean="0">
              <a:latin typeface="Calibri Light" panose="020F03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endParaRPr lang="pt-BR" sz="27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pt-BR" sz="2700" b="1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Rito -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 cerimônia em uma igreja estabelece que estão casados. </a:t>
            </a:r>
            <a:endParaRPr lang="pt-BR" sz="27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4802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3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 </a:t>
            </a:r>
            <a:r>
              <a:rPr lang="pt-BR" sz="3500" dirty="0" smtClean="0">
                <a:latin typeface="Arial Rounded MT Bold" panose="020F0704030504030204" pitchFamily="34" charset="0"/>
              </a:rPr>
              <a:t>O casamento – pacto conceitual.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440871" y="1849722"/>
            <a:ext cx="8296035" cy="3862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O 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casamento para Deus é um pacto, uma aliança. A linguagem do matrimonio é a mesma utilizada para o pacto entre Adonai e Israel - </a:t>
            </a:r>
            <a:r>
              <a:rPr lang="pt-BR" sz="2800" b="1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 54.5; 62.4; Jr 3.14; Os 2.19,20,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como se essa nação fosse sua esposa.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pt-BR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A imagem do noivo também é transferida para Cristo e a Igreja - </a:t>
            </a:r>
            <a:r>
              <a:rPr lang="pt-BR" sz="2800" b="1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Mt 9.15; Jo 3.29; II Co 11.2.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Compare a linguagem indicada para o matrimonio entre o esposo e sua esposa em </a:t>
            </a:r>
            <a:r>
              <a:rPr lang="pt-BR" sz="2800" b="1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Ml 2.24.</a:t>
            </a:r>
            <a:endParaRPr lang="pt-B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6245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psdgraphics.com/wp-content/uploads/2009/09/abstract-desig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53360"/>
            <a:ext cx="9144000" cy="4121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www.psdgraphics.com/wp-content/uploads/2009/09/abstract-desig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80"/>
          <a:stretch/>
        </p:blipFill>
        <p:spPr bwMode="auto">
          <a:xfrm flipH="1" flipV="1">
            <a:off x="0" y="0"/>
            <a:ext cx="9144000" cy="336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fotos.sapo.pt/W3U8vdt1BMnFd9pI1Qvz/500x5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2620736"/>
            <a:ext cx="9178926" cy="187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74165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34735" y="280608"/>
            <a:ext cx="85561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4- </a:t>
            </a:r>
            <a:r>
              <a:rPr lang="pt-BR" sz="3500" dirty="0" smtClean="0">
                <a:latin typeface="Arial Rounded MT Bold" panose="020F0704030504030204" pitchFamily="34" charset="0"/>
              </a:rPr>
              <a:t>Quando o pacto é oficializado diante de Deus?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155529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538843" y="1722663"/>
            <a:ext cx="8198064" cy="4538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 casamento legitimo diante de Deus é um processo de três partes intercambiáveis, onde se uma das partes </a:t>
            </a: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 alterada,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constitui-se um pacto ilegítimo. Esse pacto não está relacionado ao salvo, mas aos seres humanos - </a:t>
            </a:r>
            <a:r>
              <a:rPr lang="pt-BR" sz="2700" b="1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Mt 13.3-4.</a:t>
            </a:r>
            <a:endParaRPr lang="pt-BR" sz="27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 realização do primeiro casamento, Deus o </a:t>
            </a: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estabeleceu como um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processo para que o homem o compreendesse. Os hebreus observaram isso até a corrupção dos sacerdotes. Vamos observar os detalhes da narrativa de </a:t>
            </a:r>
            <a:r>
              <a:rPr lang="pt-BR" sz="2700" b="1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Gn 2.18-25.</a:t>
            </a:r>
            <a:endParaRPr lang="pt-BR" sz="27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7930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34735" y="280608"/>
            <a:ext cx="85561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4- </a:t>
            </a:r>
            <a:r>
              <a:rPr lang="pt-BR" sz="3500" dirty="0" smtClean="0">
                <a:latin typeface="Arial Rounded MT Bold" panose="020F0704030504030204" pitchFamily="34" charset="0"/>
              </a:rPr>
              <a:t>Quando o pacto é oficializado diante de Deus?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155529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638861" y="1884656"/>
            <a:ext cx="4917500" cy="595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t-BR" sz="3200" b="1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primeira parte – Decisão.</a:t>
            </a:r>
            <a:endParaRPr lang="pt-BR" sz="3200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3126" y="3096816"/>
            <a:ext cx="4608121" cy="595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t-BR" sz="3200" b="1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segunda parte – União.</a:t>
            </a:r>
            <a:endParaRPr lang="pt-BR" sz="3200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3126" y="4298796"/>
            <a:ext cx="4273799" cy="595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t-BR" sz="3200" b="1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terceira parte – Sexo.</a:t>
            </a:r>
            <a:endParaRPr lang="pt-BR" sz="3200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318657" y="2450472"/>
            <a:ext cx="6668667" cy="503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441960" algn="just">
              <a:lnSpc>
                <a:spcPct val="107000"/>
              </a:lnSpc>
              <a:spcAft>
                <a:spcPts val="0"/>
              </a:spcAft>
            </a:pP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Gn 2.24 - “</a:t>
            </a:r>
            <a:r>
              <a:rPr lang="pt-BR" sz="2500" b="1" i="1" dirty="0" smtClean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Deixará </a:t>
            </a:r>
            <a:r>
              <a:rPr lang="pt-BR" sz="2500" b="1" i="1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 homem pai e mãe”. </a:t>
            </a:r>
            <a:endParaRPr lang="pt-BR" sz="2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833788" y="3773928"/>
            <a:ext cx="5445145" cy="5039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441960" algn="just">
              <a:lnSpc>
                <a:spcPct val="107000"/>
              </a:lnSpc>
              <a:spcAft>
                <a:spcPts val="0"/>
              </a:spcAft>
            </a:pP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Gn 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2.24 - </a:t>
            </a:r>
            <a:r>
              <a:rPr lang="pt-BR" sz="2500" b="1" i="1" dirty="0" smtClean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“Se </a:t>
            </a:r>
            <a:r>
              <a:rPr lang="pt-BR" sz="2500" b="1" i="1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unirá a sua mulher”.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pt-BR" sz="2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902529" y="5077437"/>
            <a:ext cx="435665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Gn 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2.24 - </a:t>
            </a:r>
            <a:r>
              <a:rPr lang="pt-BR" sz="2500" b="1" i="1" dirty="0" smtClean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“Serão </a:t>
            </a:r>
            <a:r>
              <a:rPr lang="pt-BR" sz="2500" b="1" i="1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uma só carne”.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pt-BR" sz="2500" dirty="0"/>
          </a:p>
        </p:txBody>
      </p:sp>
    </p:spTree>
    <p:extLst>
      <p:ext uri="{BB962C8B-B14F-4D97-AF65-F5344CB8AC3E}">
        <p14:creationId xmlns:p14="http://schemas.microsoft.com/office/powerpoint/2010/main" val="2068276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2" grpId="0"/>
      <p:bldP spid="6" grpId="0"/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34735" y="280608"/>
            <a:ext cx="85561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latin typeface="Arial Rounded MT Bold" panose="020F0704030504030204" pitchFamily="34" charset="0"/>
              </a:rPr>
              <a:t>Confissões: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926648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" descr="http://www.fabiocampana.com.br/wp-content/uploads/2011/10/martelo-juiz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2853" y="4547505"/>
            <a:ext cx="3509530" cy="23689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34735" y="1192159"/>
            <a:ext cx="863781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700" dirty="0"/>
              <a:t>1 – O casamento é algo sagrado. </a:t>
            </a:r>
          </a:p>
          <a:p>
            <a:r>
              <a:rPr lang="pt-BR" sz="2700" dirty="0"/>
              <a:t>2 – O casamento representa o plano ideal de Deus para governar o planeta e representá-lo.</a:t>
            </a:r>
          </a:p>
          <a:p>
            <a:r>
              <a:rPr lang="pt-BR" sz="2700" dirty="0"/>
              <a:t>3 – O casamento representa a maturidade na formação do homem no plano de Deus.</a:t>
            </a:r>
          </a:p>
          <a:p>
            <a:r>
              <a:rPr lang="pt-BR" sz="2700" dirty="0"/>
              <a:t>4 – O rito do casamento é celebração de um pacto realizado diante de Deus. </a:t>
            </a:r>
          </a:p>
          <a:p>
            <a:r>
              <a:rPr lang="pt-BR" sz="2700" dirty="0"/>
              <a:t>5 – O rito do casamento simboliza a dignidade da comunidade dos santos em relação  </a:t>
            </a:r>
            <a:r>
              <a:rPr lang="pt-BR" sz="2700" dirty="0" smtClean="0"/>
              <a:t>                                              ao </a:t>
            </a:r>
            <a:r>
              <a:rPr lang="pt-BR" sz="2700" dirty="0"/>
              <a:t>temor à Deus.</a:t>
            </a:r>
            <a:endParaRPr lang="pt-BR" sz="2700" b="1" dirty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1948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1207</TotalTime>
  <Words>1483</Words>
  <Application>Microsoft Office PowerPoint</Application>
  <PresentationFormat>On-screen Show (4:3)</PresentationFormat>
  <Paragraphs>113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7" baseType="lpstr">
      <vt:lpstr>Andalus</vt:lpstr>
      <vt:lpstr>Arial</vt:lpstr>
      <vt:lpstr>Arial Rounded MT Bold</vt:lpstr>
      <vt:lpstr>Calibri</vt:lpstr>
      <vt:lpstr>Calibri Light</vt:lpstr>
      <vt:lpstr>Symbol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Paulo Tavares</dc:creator>
  <cp:lastModifiedBy>Paulo Tavares</cp:lastModifiedBy>
  <cp:revision>128</cp:revision>
  <dcterms:created xsi:type="dcterms:W3CDTF">2015-03-06T10:45:28Z</dcterms:created>
  <dcterms:modified xsi:type="dcterms:W3CDTF">2015-06-21T11:38:14Z</dcterms:modified>
</cp:coreProperties>
</file>